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Sugo Classic" charset="1" panose="00000000000000000000"/>
      <p:regular r:id="rId13"/>
    </p:embeddedFont>
    <p:embeddedFont>
      <p:font typeface="Crimson Pro" charset="1" panose="00000000000000000000"/>
      <p:regular r:id="rId14"/>
    </p:embeddedFont>
    <p:embeddedFont>
      <p:font typeface="Open Sans Bold" charset="1" panose="020B080603050402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4" id="4"/>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
        <p:nvSpPr>
          <p:cNvPr name="TextBox 5" id="5"/>
          <p:cNvSpPr txBox="true"/>
          <p:nvPr/>
        </p:nvSpPr>
        <p:spPr>
          <a:xfrm rot="0">
            <a:off x="2029755" y="1929549"/>
            <a:ext cx="14228491" cy="2855315"/>
          </a:xfrm>
          <a:prstGeom prst="rect">
            <a:avLst/>
          </a:prstGeom>
        </p:spPr>
        <p:txBody>
          <a:bodyPr anchor="t" rtlCol="false" tIns="0" lIns="0" bIns="0" rIns="0">
            <a:spAutoFit/>
          </a:bodyPr>
          <a:lstStyle/>
          <a:p>
            <a:pPr algn="ctr">
              <a:lnSpc>
                <a:spcPts val="22695"/>
              </a:lnSpc>
            </a:pPr>
            <a:r>
              <a:rPr lang="en-US" sz="16211">
                <a:solidFill>
                  <a:srgbClr val="000000"/>
                </a:solidFill>
                <a:latin typeface="Sugo Classic"/>
                <a:ea typeface="Sugo Classic"/>
                <a:cs typeface="Sugo Classic"/>
                <a:sym typeface="Sugo Classic"/>
              </a:rPr>
              <a:t>Sistem Operasi</a:t>
            </a:r>
          </a:p>
        </p:txBody>
      </p:sp>
      <p:sp>
        <p:nvSpPr>
          <p:cNvPr name="TextBox 6" id="6"/>
          <p:cNvSpPr txBox="true"/>
          <p:nvPr/>
        </p:nvSpPr>
        <p:spPr>
          <a:xfrm rot="0">
            <a:off x="5240502" y="4771774"/>
            <a:ext cx="7806996" cy="1107056"/>
          </a:xfrm>
          <a:prstGeom prst="rect">
            <a:avLst/>
          </a:prstGeom>
        </p:spPr>
        <p:txBody>
          <a:bodyPr anchor="t" rtlCol="false" tIns="0" lIns="0" bIns="0" rIns="0">
            <a:spAutoFit/>
          </a:bodyPr>
          <a:lstStyle/>
          <a:p>
            <a:pPr algn="ctr">
              <a:lnSpc>
                <a:spcPts val="8774"/>
              </a:lnSpc>
            </a:pPr>
            <a:r>
              <a:rPr lang="en-US" sz="6267">
                <a:solidFill>
                  <a:srgbClr val="000000"/>
                </a:solidFill>
                <a:latin typeface="Sugo Classic"/>
                <a:ea typeface="Sugo Classic"/>
                <a:cs typeface="Sugo Classic"/>
                <a:sym typeface="Sugo Classic"/>
              </a:rPr>
              <a:t>Windows 10 &amp; Linux Ubuntu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94050" y="-865059"/>
            <a:ext cx="1701877" cy="4125764"/>
          </a:xfrm>
          <a:custGeom>
            <a:avLst/>
            <a:gdLst/>
            <a:ahLst/>
            <a:cxnLst/>
            <a:rect r="r" b="b" t="t" l="l"/>
            <a:pathLst>
              <a:path h="4125764" w="1701877">
                <a:moveTo>
                  <a:pt x="0" y="0"/>
                </a:moveTo>
                <a:lnTo>
                  <a:pt x="1701877" y="0"/>
                </a:lnTo>
                <a:lnTo>
                  <a:pt x="1701877" y="4125763"/>
                </a:lnTo>
                <a:lnTo>
                  <a:pt x="0" y="4125763"/>
                </a:lnTo>
                <a:lnTo>
                  <a:pt x="0" y="0"/>
                </a:lnTo>
                <a:close/>
              </a:path>
            </a:pathLst>
          </a:custGeom>
          <a:blipFill>
            <a:blip r:embed="rId3"/>
            <a:stretch>
              <a:fillRect l="0" t="0" r="0" b="0"/>
            </a:stretch>
          </a:blipFill>
        </p:spPr>
      </p:sp>
      <p:sp>
        <p:nvSpPr>
          <p:cNvPr name="Freeform 4" id="4"/>
          <p:cNvSpPr/>
          <p:nvPr/>
        </p:nvSpPr>
        <p:spPr>
          <a:xfrm flipH="false" flipV="false" rot="0">
            <a:off x="16112824" y="4832136"/>
            <a:ext cx="3653151" cy="6381050"/>
          </a:xfrm>
          <a:custGeom>
            <a:avLst/>
            <a:gdLst/>
            <a:ahLst/>
            <a:cxnLst/>
            <a:rect r="r" b="b" t="t" l="l"/>
            <a:pathLst>
              <a:path h="6381050" w="3653151">
                <a:moveTo>
                  <a:pt x="0" y="0"/>
                </a:moveTo>
                <a:lnTo>
                  <a:pt x="3653151" y="0"/>
                </a:lnTo>
                <a:lnTo>
                  <a:pt x="3653151" y="6381050"/>
                </a:lnTo>
                <a:lnTo>
                  <a:pt x="0" y="6381050"/>
                </a:lnTo>
                <a:lnTo>
                  <a:pt x="0" y="0"/>
                </a:lnTo>
                <a:close/>
              </a:path>
            </a:pathLst>
          </a:custGeom>
          <a:blipFill>
            <a:blip r:embed="rId4"/>
            <a:stretch>
              <a:fillRect l="0" t="0" r="0" b="0"/>
            </a:stretch>
          </a:blipFill>
        </p:spPr>
      </p:sp>
      <p:sp>
        <p:nvSpPr>
          <p:cNvPr name="Freeform 5" id="5"/>
          <p:cNvSpPr/>
          <p:nvPr/>
        </p:nvSpPr>
        <p:spPr>
          <a:xfrm flipH="false" flipV="false" rot="0">
            <a:off x="14493063" y="8436930"/>
            <a:ext cx="3622518" cy="3513843"/>
          </a:xfrm>
          <a:custGeom>
            <a:avLst/>
            <a:gdLst/>
            <a:ahLst/>
            <a:cxnLst/>
            <a:rect r="r" b="b" t="t" l="l"/>
            <a:pathLst>
              <a:path h="3513843" w="3622518">
                <a:moveTo>
                  <a:pt x="0" y="0"/>
                </a:moveTo>
                <a:lnTo>
                  <a:pt x="3622518" y="0"/>
                </a:lnTo>
                <a:lnTo>
                  <a:pt x="3622518" y="3513843"/>
                </a:lnTo>
                <a:lnTo>
                  <a:pt x="0" y="3513843"/>
                </a:lnTo>
                <a:lnTo>
                  <a:pt x="0" y="0"/>
                </a:lnTo>
                <a:close/>
              </a:path>
            </a:pathLst>
          </a:custGeom>
          <a:blipFill>
            <a:blip r:embed="rId5"/>
            <a:stretch>
              <a:fillRect l="0" t="0" r="0" b="0"/>
            </a:stretch>
          </a:blipFill>
        </p:spPr>
      </p:sp>
      <p:sp>
        <p:nvSpPr>
          <p:cNvPr name="Freeform 6" id="6"/>
          <p:cNvSpPr/>
          <p:nvPr/>
        </p:nvSpPr>
        <p:spPr>
          <a:xfrm flipH="false" flipV="false" rot="0">
            <a:off x="2067377" y="2780444"/>
            <a:ext cx="3309870" cy="2621007"/>
          </a:xfrm>
          <a:custGeom>
            <a:avLst/>
            <a:gdLst/>
            <a:ahLst/>
            <a:cxnLst/>
            <a:rect r="r" b="b" t="t" l="l"/>
            <a:pathLst>
              <a:path h="2621007" w="3309870">
                <a:moveTo>
                  <a:pt x="0" y="0"/>
                </a:moveTo>
                <a:lnTo>
                  <a:pt x="3309871" y="0"/>
                </a:lnTo>
                <a:lnTo>
                  <a:pt x="3309871" y="2621007"/>
                </a:lnTo>
                <a:lnTo>
                  <a:pt x="0" y="2621007"/>
                </a:lnTo>
                <a:lnTo>
                  <a:pt x="0" y="0"/>
                </a:lnTo>
                <a:close/>
              </a:path>
            </a:pathLst>
          </a:custGeom>
          <a:blipFill>
            <a:blip r:embed="rId6"/>
            <a:stretch>
              <a:fillRect l="-20388" t="0" r="-20388" b="0"/>
            </a:stretch>
          </a:blipFill>
        </p:spPr>
      </p:sp>
      <p:sp>
        <p:nvSpPr>
          <p:cNvPr name="Freeform 7" id="7"/>
          <p:cNvSpPr/>
          <p:nvPr/>
        </p:nvSpPr>
        <p:spPr>
          <a:xfrm flipH="false" flipV="false" rot="0">
            <a:off x="2067377" y="6874797"/>
            <a:ext cx="3276921" cy="2754670"/>
          </a:xfrm>
          <a:custGeom>
            <a:avLst/>
            <a:gdLst/>
            <a:ahLst/>
            <a:cxnLst/>
            <a:rect r="r" b="b" t="t" l="l"/>
            <a:pathLst>
              <a:path h="2754670" w="3276921">
                <a:moveTo>
                  <a:pt x="0" y="0"/>
                </a:moveTo>
                <a:lnTo>
                  <a:pt x="3276921" y="0"/>
                </a:lnTo>
                <a:lnTo>
                  <a:pt x="3276921" y="2754671"/>
                </a:lnTo>
                <a:lnTo>
                  <a:pt x="0" y="2754671"/>
                </a:lnTo>
                <a:lnTo>
                  <a:pt x="0" y="0"/>
                </a:lnTo>
                <a:close/>
              </a:path>
            </a:pathLst>
          </a:custGeom>
          <a:blipFill>
            <a:blip r:embed="rId7"/>
            <a:stretch>
              <a:fillRect l="-6109" t="0" r="-5974" b="0"/>
            </a:stretch>
          </a:blipFill>
        </p:spPr>
      </p:sp>
      <p:sp>
        <p:nvSpPr>
          <p:cNvPr name="TextBox 8" id="8"/>
          <p:cNvSpPr txBox="true"/>
          <p:nvPr/>
        </p:nvSpPr>
        <p:spPr>
          <a:xfrm rot="0">
            <a:off x="5544496" y="2649945"/>
            <a:ext cx="7199008" cy="3638751"/>
          </a:xfrm>
          <a:prstGeom prst="rect">
            <a:avLst/>
          </a:prstGeom>
        </p:spPr>
        <p:txBody>
          <a:bodyPr anchor="t" rtlCol="false" tIns="0" lIns="0" bIns="0" rIns="0">
            <a:spAutoFit/>
          </a:bodyPr>
          <a:lstStyle/>
          <a:p>
            <a:pPr algn="l">
              <a:lnSpc>
                <a:spcPts val="2647"/>
              </a:lnSpc>
            </a:pPr>
            <a:r>
              <a:rPr lang="en-US" sz="1904">
                <a:solidFill>
                  <a:srgbClr val="000000"/>
                </a:solidFill>
                <a:latin typeface="Crimson Pro"/>
                <a:ea typeface="Crimson Pro"/>
                <a:cs typeface="Crimson Pro"/>
                <a:sym typeface="Crimson Pro"/>
              </a:rPr>
              <a:t>Windows 10 adalah sistem operasi yang dikembangkan oleh Microsoft, dirilis pada Juli 2015. Sistem ini menggabungkan antarmuka pengguna yang familiar dengan menu Start yang diperbarui, serta fitur-fitur seperti Cortana dan Microsoft Edge.</a:t>
            </a:r>
          </a:p>
          <a:p>
            <a:pPr algn="l">
              <a:lnSpc>
                <a:spcPts val="2647"/>
              </a:lnSpc>
            </a:pPr>
          </a:p>
          <a:p>
            <a:pPr algn="l">
              <a:lnSpc>
                <a:spcPts val="2647"/>
              </a:lnSpc>
            </a:pPr>
            <a:r>
              <a:rPr lang="en-US" sz="1904">
                <a:solidFill>
                  <a:srgbClr val="000000"/>
                </a:solidFill>
                <a:latin typeface="Crimson Pro"/>
                <a:ea typeface="Crimson Pro"/>
                <a:cs typeface="Crimson Pro"/>
                <a:sym typeface="Crimson Pro"/>
              </a:rPr>
              <a:t>Windows 10 dirancang untuk bekerja di berbagai perangkat, dari komputer desktop hingga tablet. Dengan pembaruan berkala, sistem ini meningkatkan keamanan dan kinerja, memberikan pengalaman pengguna yang lebih baik dan konsisten.</a:t>
            </a:r>
          </a:p>
          <a:p>
            <a:pPr algn="l">
              <a:lnSpc>
                <a:spcPts val="2647"/>
              </a:lnSpc>
            </a:pPr>
          </a:p>
          <a:p>
            <a:pPr algn="l">
              <a:lnSpc>
                <a:spcPts val="2647"/>
              </a:lnSpc>
            </a:pPr>
          </a:p>
        </p:txBody>
      </p:sp>
      <p:sp>
        <p:nvSpPr>
          <p:cNvPr name="TextBox 9" id="9"/>
          <p:cNvSpPr txBox="true"/>
          <p:nvPr/>
        </p:nvSpPr>
        <p:spPr>
          <a:xfrm rot="0">
            <a:off x="3526973" y="128224"/>
            <a:ext cx="11234054" cy="1581878"/>
          </a:xfrm>
          <a:prstGeom prst="rect">
            <a:avLst/>
          </a:prstGeom>
        </p:spPr>
        <p:txBody>
          <a:bodyPr anchor="t" rtlCol="false" tIns="0" lIns="0" bIns="0" rIns="0">
            <a:spAutoFit/>
          </a:bodyPr>
          <a:lstStyle/>
          <a:p>
            <a:pPr algn="ctr">
              <a:lnSpc>
                <a:spcPts val="12566"/>
              </a:lnSpc>
            </a:pPr>
            <a:r>
              <a:rPr lang="en-US" sz="8976">
                <a:solidFill>
                  <a:srgbClr val="141619"/>
                </a:solidFill>
                <a:latin typeface="Sugo Classic"/>
                <a:ea typeface="Sugo Classic"/>
                <a:cs typeface="Sugo Classic"/>
                <a:sym typeface="Sugo Classic"/>
              </a:rPr>
              <a:t>Windows 10 dan Linux Ubuntu</a:t>
            </a:r>
          </a:p>
        </p:txBody>
      </p:sp>
      <p:sp>
        <p:nvSpPr>
          <p:cNvPr name="TextBox 10" id="10"/>
          <p:cNvSpPr txBox="true"/>
          <p:nvPr/>
        </p:nvSpPr>
        <p:spPr>
          <a:xfrm rot="0">
            <a:off x="4735846" y="2083648"/>
            <a:ext cx="5877465" cy="511998"/>
          </a:xfrm>
          <a:prstGeom prst="rect">
            <a:avLst/>
          </a:prstGeom>
        </p:spPr>
        <p:txBody>
          <a:bodyPr anchor="t" rtlCol="false" tIns="0" lIns="0" bIns="0" rIns="0">
            <a:spAutoFit/>
          </a:bodyPr>
          <a:lstStyle/>
          <a:p>
            <a:pPr algn="ctr">
              <a:lnSpc>
                <a:spcPts val="4181"/>
              </a:lnSpc>
            </a:pPr>
            <a:r>
              <a:rPr lang="en-US" sz="2986" b="true">
                <a:solidFill>
                  <a:srgbClr val="000000"/>
                </a:solidFill>
                <a:latin typeface="Open Sans Bold"/>
                <a:ea typeface="Open Sans Bold"/>
                <a:cs typeface="Open Sans Bold"/>
                <a:sym typeface="Open Sans Bold"/>
              </a:rPr>
              <a:t>Pengertian Windows 10</a:t>
            </a:r>
          </a:p>
        </p:txBody>
      </p:sp>
      <p:sp>
        <p:nvSpPr>
          <p:cNvPr name="TextBox 11" id="11"/>
          <p:cNvSpPr txBox="true"/>
          <p:nvPr/>
        </p:nvSpPr>
        <p:spPr>
          <a:xfrm rot="0">
            <a:off x="4982243" y="6323944"/>
            <a:ext cx="5877465" cy="511998"/>
          </a:xfrm>
          <a:prstGeom prst="rect">
            <a:avLst/>
          </a:prstGeom>
        </p:spPr>
        <p:txBody>
          <a:bodyPr anchor="t" rtlCol="false" tIns="0" lIns="0" bIns="0" rIns="0">
            <a:spAutoFit/>
          </a:bodyPr>
          <a:lstStyle/>
          <a:p>
            <a:pPr algn="ctr">
              <a:lnSpc>
                <a:spcPts val="4181"/>
              </a:lnSpc>
            </a:pPr>
            <a:r>
              <a:rPr lang="en-US" sz="2986" b="true">
                <a:solidFill>
                  <a:srgbClr val="000000"/>
                </a:solidFill>
                <a:latin typeface="Open Sans Bold"/>
                <a:ea typeface="Open Sans Bold"/>
                <a:cs typeface="Open Sans Bold"/>
                <a:sym typeface="Open Sans Bold"/>
              </a:rPr>
              <a:t>Pengertian Linux Ubuntu</a:t>
            </a:r>
          </a:p>
        </p:txBody>
      </p:sp>
      <p:sp>
        <p:nvSpPr>
          <p:cNvPr name="TextBox 12" id="12"/>
          <p:cNvSpPr txBox="true"/>
          <p:nvPr/>
        </p:nvSpPr>
        <p:spPr>
          <a:xfrm rot="0">
            <a:off x="5544496" y="6836697"/>
            <a:ext cx="7199008" cy="2975732"/>
          </a:xfrm>
          <a:prstGeom prst="rect">
            <a:avLst/>
          </a:prstGeom>
        </p:spPr>
        <p:txBody>
          <a:bodyPr anchor="t" rtlCol="false" tIns="0" lIns="0" bIns="0" rIns="0">
            <a:spAutoFit/>
          </a:bodyPr>
          <a:lstStyle/>
          <a:p>
            <a:pPr algn="l">
              <a:lnSpc>
                <a:spcPts val="2647"/>
              </a:lnSpc>
            </a:pPr>
            <a:r>
              <a:rPr lang="en-US" sz="1904">
                <a:solidFill>
                  <a:srgbClr val="000000"/>
                </a:solidFill>
                <a:latin typeface="Crimson Pro"/>
                <a:ea typeface="Crimson Pro"/>
                <a:cs typeface="Crimson Pro"/>
                <a:sym typeface="Crimson Pro"/>
              </a:rPr>
              <a:t>Linux Ubuntu dikembangkan oleh Canonical Ltd., dirilis pertama kali pada tahun 2004. Ubuntu dirancang untuk ramah pengguna dan mudah diakses, cocok untuk pemula maupun pengguna berpengalaman.</a:t>
            </a:r>
          </a:p>
          <a:p>
            <a:pPr algn="l">
              <a:lnSpc>
                <a:spcPts val="2647"/>
              </a:lnSpc>
            </a:pPr>
          </a:p>
          <a:p>
            <a:pPr algn="l">
              <a:lnSpc>
                <a:spcPts val="2647"/>
              </a:lnSpc>
            </a:pPr>
            <a:r>
              <a:rPr lang="en-US" sz="1904">
                <a:solidFill>
                  <a:srgbClr val="000000"/>
                </a:solidFill>
                <a:latin typeface="Crimson Pro"/>
                <a:ea typeface="Crimson Pro"/>
                <a:cs typeface="Crimson Pro"/>
                <a:sym typeface="Crimson Pro"/>
              </a:rPr>
              <a:t>Sistem ini menawarkan antarmuka grafis yang intuitif, aplikasi siap pakai, dan pembaruan rutin untuk keamanan dan performa. Dengan komunitas yang aktif, pengguna dapat dengan mudah mendapatkan dukungan. Ubuntu tersedia dalam berbagai versi, termasuk desktop, server, dan varian ringan untuk perangkat dengan spesifikasi rendah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5" id="5"/>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grpSp>
        <p:nvGrpSpPr>
          <p:cNvPr name="Group 6" id="6"/>
          <p:cNvGrpSpPr/>
          <p:nvPr/>
        </p:nvGrpSpPr>
        <p:grpSpPr>
          <a:xfrm rot="0">
            <a:off x="2236717" y="2341785"/>
            <a:ext cx="7744624" cy="4985775"/>
            <a:chOff x="0" y="0"/>
            <a:chExt cx="10326166" cy="6647700"/>
          </a:xfrm>
        </p:grpSpPr>
        <p:sp>
          <p:nvSpPr>
            <p:cNvPr name="TextBox 7" id="7"/>
            <p:cNvSpPr txBox="true"/>
            <p:nvPr/>
          </p:nvSpPr>
          <p:spPr>
            <a:xfrm rot="0">
              <a:off x="0" y="-47625"/>
              <a:ext cx="10326166" cy="1904921"/>
            </a:xfrm>
            <a:prstGeom prst="rect">
              <a:avLst/>
            </a:prstGeom>
          </p:spPr>
          <p:txBody>
            <a:bodyPr anchor="t" rtlCol="false" tIns="0" lIns="0" bIns="0" rIns="0">
              <a:spAutoFit/>
            </a:bodyPr>
            <a:lstStyle/>
            <a:p>
              <a:pPr algn="l" marL="603777" indent="-301888" lvl="1">
                <a:lnSpc>
                  <a:spcPts val="3887"/>
                </a:lnSpc>
                <a:buFont typeface="Arial"/>
                <a:buChar char="•"/>
              </a:pPr>
              <a:r>
                <a:rPr lang="en-US" sz="2796">
                  <a:solidFill>
                    <a:srgbClr val="000000"/>
                  </a:solidFill>
                  <a:latin typeface="Crimson Pro"/>
                  <a:ea typeface="Crimson Pro"/>
                  <a:cs typeface="Crimson Pro"/>
                  <a:sym typeface="Crimson Pro"/>
                </a:rPr>
                <a:t>Antarmuka yang Ramah Pengguna: Kombinasi antara desktop klasik dan menu Start yang diperbarui membuat navigasi lebih mudah.</a:t>
              </a:r>
            </a:p>
          </p:txBody>
        </p:sp>
        <p:sp>
          <p:nvSpPr>
            <p:cNvPr name="TextBox 8" id="8"/>
            <p:cNvSpPr txBox="true"/>
            <p:nvPr/>
          </p:nvSpPr>
          <p:spPr>
            <a:xfrm rot="0">
              <a:off x="0" y="2153129"/>
              <a:ext cx="10326166" cy="1904921"/>
            </a:xfrm>
            <a:prstGeom prst="rect">
              <a:avLst/>
            </a:prstGeom>
          </p:spPr>
          <p:txBody>
            <a:bodyPr anchor="t" rtlCol="false" tIns="0" lIns="0" bIns="0" rIns="0">
              <a:spAutoFit/>
            </a:bodyPr>
            <a:lstStyle/>
            <a:p>
              <a:pPr algn="l" marL="603777" indent="-301888" lvl="1">
                <a:lnSpc>
                  <a:spcPts val="3887"/>
                </a:lnSpc>
                <a:buFont typeface="Arial"/>
                <a:buChar char="•"/>
              </a:pPr>
              <a:r>
                <a:rPr lang="en-US" sz="2796">
                  <a:solidFill>
                    <a:srgbClr val="000000"/>
                  </a:solidFill>
                  <a:latin typeface="Crimson Pro"/>
                  <a:ea typeface="Crimson Pro"/>
                  <a:cs typeface="Crimson Pro"/>
                  <a:sym typeface="Crimson Pro"/>
                </a:rPr>
                <a:t>Fitur Keamanan yang Kuat: Dilengkapi dengan Windows Defender dan alat keamanan lainnya untuk melindungi dari ancaman.</a:t>
              </a:r>
            </a:p>
          </p:txBody>
        </p:sp>
        <p:sp>
          <p:nvSpPr>
            <p:cNvPr name="TextBox 9" id="9"/>
            <p:cNvSpPr txBox="true"/>
            <p:nvPr/>
          </p:nvSpPr>
          <p:spPr>
            <a:xfrm rot="0">
              <a:off x="0" y="4054991"/>
              <a:ext cx="10326166" cy="1904921"/>
            </a:xfrm>
            <a:prstGeom prst="rect">
              <a:avLst/>
            </a:prstGeom>
          </p:spPr>
          <p:txBody>
            <a:bodyPr anchor="t" rtlCol="false" tIns="0" lIns="0" bIns="0" rIns="0">
              <a:spAutoFit/>
            </a:bodyPr>
            <a:lstStyle/>
            <a:p>
              <a:pPr algn="l" marL="603777" indent="-301888" lvl="1">
                <a:lnSpc>
                  <a:spcPts val="3887"/>
                </a:lnSpc>
                <a:buFont typeface="Arial"/>
                <a:buChar char="•"/>
              </a:pPr>
              <a:r>
                <a:rPr lang="en-US" sz="2796">
                  <a:solidFill>
                    <a:srgbClr val="000000"/>
                  </a:solidFill>
                  <a:latin typeface="Crimson Pro"/>
                  <a:ea typeface="Crimson Pro"/>
                  <a:cs typeface="Crimson Pro"/>
                  <a:sym typeface="Crimson Pro"/>
                </a:rPr>
                <a:t>Kompatibilitas Luas: Mendukung berbagai perangkat dan aplikasi, termasuk perangkat lunak populer untuk bisnis dan kreator.</a:t>
              </a:r>
            </a:p>
          </p:txBody>
        </p:sp>
        <p:sp>
          <p:nvSpPr>
            <p:cNvPr name="TextBox 10" id="10"/>
            <p:cNvSpPr txBox="true"/>
            <p:nvPr/>
          </p:nvSpPr>
          <p:spPr>
            <a:xfrm rot="0">
              <a:off x="0" y="6040959"/>
              <a:ext cx="10326166" cy="606741"/>
            </a:xfrm>
            <a:prstGeom prst="rect">
              <a:avLst/>
            </a:prstGeom>
          </p:spPr>
          <p:txBody>
            <a:bodyPr anchor="t" rtlCol="false" tIns="0" lIns="0" bIns="0" rIns="0">
              <a:spAutoFit/>
            </a:bodyPr>
            <a:lstStyle/>
            <a:p>
              <a:pPr algn="l">
                <a:lnSpc>
                  <a:spcPts val="3887"/>
                </a:lnSpc>
              </a:pPr>
            </a:p>
          </p:txBody>
        </p:sp>
      </p:grpSp>
      <p:sp>
        <p:nvSpPr>
          <p:cNvPr name="TextBox 11" id="11"/>
          <p:cNvSpPr txBox="true"/>
          <p:nvPr/>
        </p:nvSpPr>
        <p:spPr>
          <a:xfrm rot="0">
            <a:off x="1683946" y="1496407"/>
            <a:ext cx="6368695" cy="559538"/>
          </a:xfrm>
          <a:prstGeom prst="rect">
            <a:avLst/>
          </a:prstGeom>
        </p:spPr>
        <p:txBody>
          <a:bodyPr anchor="t" rtlCol="false" tIns="0" lIns="0" bIns="0" rIns="0">
            <a:spAutoFit/>
          </a:bodyPr>
          <a:lstStyle/>
          <a:p>
            <a:pPr algn="ctr">
              <a:lnSpc>
                <a:spcPts val="4531"/>
              </a:lnSpc>
            </a:pPr>
            <a:r>
              <a:rPr lang="en-US" sz="3236" b="true">
                <a:solidFill>
                  <a:srgbClr val="000000"/>
                </a:solidFill>
                <a:latin typeface="Open Sans Bold"/>
                <a:ea typeface="Open Sans Bold"/>
                <a:cs typeface="Open Sans Bold"/>
                <a:sym typeface="Open Sans Bold"/>
              </a:rPr>
              <a:t>Kelebihan Windows 10</a:t>
            </a:r>
          </a:p>
        </p:txBody>
      </p:sp>
      <p:sp>
        <p:nvSpPr>
          <p:cNvPr name="TextBox 12" id="12"/>
          <p:cNvSpPr txBox="true"/>
          <p:nvPr/>
        </p:nvSpPr>
        <p:spPr>
          <a:xfrm rot="0">
            <a:off x="9950484" y="1741286"/>
            <a:ext cx="7426031" cy="6377329"/>
          </a:xfrm>
          <a:prstGeom prst="rect">
            <a:avLst/>
          </a:prstGeom>
        </p:spPr>
        <p:txBody>
          <a:bodyPr anchor="t" rtlCol="false" tIns="0" lIns="0" bIns="0" rIns="0">
            <a:spAutoFit/>
          </a:bodyPr>
          <a:lstStyle/>
          <a:p>
            <a:pPr algn="l">
              <a:lnSpc>
                <a:spcPts val="3640"/>
              </a:lnSpc>
            </a:pPr>
          </a:p>
          <a:p>
            <a:pPr algn="l" marL="565500" indent="-282750" lvl="1">
              <a:lnSpc>
                <a:spcPts val="3640"/>
              </a:lnSpc>
              <a:buFont typeface="Arial"/>
              <a:buChar char="•"/>
            </a:pPr>
            <a:r>
              <a:rPr lang="en-US" sz="2619">
                <a:solidFill>
                  <a:srgbClr val="000000"/>
                </a:solidFill>
                <a:latin typeface="Crimson Pro"/>
                <a:ea typeface="Crimson Pro"/>
                <a:cs typeface="Crimson Pro"/>
                <a:sym typeface="Crimson Pro"/>
              </a:rPr>
              <a:t>Open Source: Sebagai sistem operasi open-source, pengguna dapat mengakses, memodifikasi, dan mendistribusikan kode sumbernya.</a:t>
            </a:r>
          </a:p>
          <a:p>
            <a:pPr algn="l" marL="565500" indent="-282750" lvl="1">
              <a:lnSpc>
                <a:spcPts val="3640"/>
              </a:lnSpc>
              <a:buFont typeface="Arial"/>
              <a:buChar char="•"/>
            </a:pPr>
            <a:r>
              <a:rPr lang="en-US" sz="2619">
                <a:solidFill>
                  <a:srgbClr val="000000"/>
                </a:solidFill>
                <a:latin typeface="Crimson Pro"/>
                <a:ea typeface="Crimson Pro"/>
                <a:cs typeface="Crimson Pro"/>
                <a:sym typeface="Crimson Pro"/>
              </a:rPr>
              <a:t>Keamanan Tinggi: Linux Ubuntu dikenal karena kestabilan dan keamanannya, dengan pembaruan rutin untuk melindungi dari ancaman.</a:t>
            </a:r>
          </a:p>
          <a:p>
            <a:pPr algn="l" marL="565500" indent="-282750" lvl="1">
              <a:lnSpc>
                <a:spcPts val="3640"/>
              </a:lnSpc>
              <a:buFont typeface="Arial"/>
              <a:buChar char="•"/>
            </a:pPr>
            <a:r>
              <a:rPr lang="en-US" sz="2619">
                <a:solidFill>
                  <a:srgbClr val="000000"/>
                </a:solidFill>
                <a:latin typeface="Crimson Pro"/>
                <a:ea typeface="Crimson Pro"/>
                <a:cs typeface="Crimson Pro"/>
                <a:sym typeface="Crimson Pro"/>
              </a:rPr>
              <a:t>Ketersediaan Aplikasi: Menyediakan banyak aplikasi melalui Ubuntu Software Center dan dukungan untuk perangkat lunak pihak ketiga.</a:t>
            </a:r>
          </a:p>
          <a:p>
            <a:pPr algn="l" marL="565500" indent="-282750" lvl="1">
              <a:lnSpc>
                <a:spcPts val="3640"/>
              </a:lnSpc>
              <a:buFont typeface="Arial"/>
              <a:buChar char="•"/>
            </a:pPr>
            <a:r>
              <a:rPr lang="en-US" sz="2619">
                <a:solidFill>
                  <a:srgbClr val="000000"/>
                </a:solidFill>
                <a:latin typeface="Crimson Pro"/>
                <a:ea typeface="Crimson Pro"/>
                <a:cs typeface="Crimson Pro"/>
                <a:sym typeface="Crimson Pro"/>
              </a:rPr>
              <a:t>Kinerja Baik di Berbagai Perangkat: Dapat dijalankan pada berbagai jenis perangkat, termasuk yang memiliki spesifikasi rendah.</a:t>
            </a:r>
          </a:p>
          <a:p>
            <a:pPr algn="l">
              <a:lnSpc>
                <a:spcPts val="3640"/>
              </a:lnSpc>
            </a:pPr>
          </a:p>
        </p:txBody>
      </p:sp>
      <p:sp>
        <p:nvSpPr>
          <p:cNvPr name="TextBox 13" id="13"/>
          <p:cNvSpPr txBox="true"/>
          <p:nvPr/>
        </p:nvSpPr>
        <p:spPr>
          <a:xfrm rot="0">
            <a:off x="9714871" y="1515457"/>
            <a:ext cx="6082394" cy="518332"/>
          </a:xfrm>
          <a:prstGeom prst="rect">
            <a:avLst/>
          </a:prstGeom>
        </p:spPr>
        <p:txBody>
          <a:bodyPr anchor="t" rtlCol="false" tIns="0" lIns="0" bIns="0" rIns="0">
            <a:spAutoFit/>
          </a:bodyPr>
          <a:lstStyle/>
          <a:p>
            <a:pPr algn="ctr">
              <a:lnSpc>
                <a:spcPts val="4327"/>
              </a:lnSpc>
            </a:pPr>
            <a:r>
              <a:rPr lang="en-US" sz="3091" b="true">
                <a:solidFill>
                  <a:srgbClr val="000000"/>
                </a:solidFill>
                <a:latin typeface="Open Sans Bold"/>
                <a:ea typeface="Open Sans Bold"/>
                <a:cs typeface="Open Sans Bold"/>
                <a:sym typeface="Open Sans Bold"/>
              </a:rPr>
              <a:t>Kelebihan Linux Ubuntu</a:t>
            </a:r>
          </a:p>
        </p:txBody>
      </p:sp>
      <p:sp>
        <p:nvSpPr>
          <p:cNvPr name="TextBox 14" id="14"/>
          <p:cNvSpPr txBox="true"/>
          <p:nvPr/>
        </p:nvSpPr>
        <p:spPr>
          <a:xfrm rot="0">
            <a:off x="10042882" y="6973942"/>
            <a:ext cx="7744624" cy="466962"/>
          </a:xfrm>
          <a:prstGeom prst="rect">
            <a:avLst/>
          </a:prstGeom>
        </p:spPr>
        <p:txBody>
          <a:bodyPr anchor="t" rtlCol="false" tIns="0" lIns="0" bIns="0" rIns="0">
            <a:spAutoFit/>
          </a:bodyPr>
          <a:lstStyle/>
          <a:p>
            <a:pPr algn="l">
              <a:lnSpc>
                <a:spcPts val="388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067377" y="1806028"/>
            <a:ext cx="5529327" cy="774633"/>
          </a:xfrm>
          <a:prstGeom prst="rect">
            <a:avLst/>
          </a:prstGeom>
        </p:spPr>
        <p:txBody>
          <a:bodyPr anchor="t" rtlCol="false" tIns="0" lIns="0" bIns="0" rIns="0">
            <a:spAutoFit/>
          </a:bodyPr>
          <a:lstStyle/>
          <a:p>
            <a:pPr algn="ctr">
              <a:lnSpc>
                <a:spcPts val="6185"/>
              </a:lnSpc>
            </a:pPr>
            <a:r>
              <a:rPr lang="en-US" sz="4418">
                <a:solidFill>
                  <a:srgbClr val="141619"/>
                </a:solidFill>
                <a:latin typeface="Sugo Classic"/>
                <a:ea typeface="Sugo Classic"/>
                <a:cs typeface="Sugo Classic"/>
                <a:sym typeface="Sugo Classic"/>
              </a:rPr>
              <a:t>Kekurangan Windows 10</a:t>
            </a:r>
          </a:p>
        </p:txBody>
      </p:sp>
      <p:sp>
        <p:nvSpPr>
          <p:cNvPr name="TextBox 4" id="4"/>
          <p:cNvSpPr txBox="true"/>
          <p:nvPr/>
        </p:nvSpPr>
        <p:spPr>
          <a:xfrm rot="0">
            <a:off x="2452810" y="3134626"/>
            <a:ext cx="6691190" cy="5436607"/>
          </a:xfrm>
          <a:prstGeom prst="rect">
            <a:avLst/>
          </a:prstGeom>
        </p:spPr>
        <p:txBody>
          <a:bodyPr anchor="t" rtlCol="false" tIns="0" lIns="0" bIns="0" rIns="0">
            <a:spAutoFit/>
          </a:bodyPr>
          <a:lstStyle/>
          <a:p>
            <a:pPr algn="l">
              <a:lnSpc>
                <a:spcPts val="3345"/>
              </a:lnSpc>
            </a:pPr>
            <a:r>
              <a:rPr lang="en-US" sz="2407">
                <a:solidFill>
                  <a:srgbClr val="000000"/>
                </a:solidFill>
                <a:latin typeface="Crimson Pro"/>
                <a:ea typeface="Crimson Pro"/>
                <a:cs typeface="Crimson Pro"/>
                <a:sym typeface="Crimson Pro"/>
              </a:rPr>
              <a:t>Kekurangan Windows 10 mencakup kebutuhan spesifikasi perangkat keras yang tinggi, terutama untuk aplikasi berat, dan pembaruan yang sering mengganggu serta bisa menyebabkan masalah kompatibilitas. Opsi kustomisasi antarmuka juga dianggap terbatas dibandingkan versi sebelumnya.</a:t>
            </a:r>
          </a:p>
          <a:p>
            <a:pPr algn="l">
              <a:lnSpc>
                <a:spcPts val="3345"/>
              </a:lnSpc>
            </a:pPr>
          </a:p>
          <a:p>
            <a:pPr algn="l">
              <a:lnSpc>
                <a:spcPts val="3345"/>
              </a:lnSpc>
            </a:pPr>
            <a:r>
              <a:rPr lang="en-US" sz="2407">
                <a:solidFill>
                  <a:srgbClr val="000000"/>
                </a:solidFill>
                <a:latin typeface="Crimson Pro"/>
                <a:ea typeface="Crimson Pro"/>
                <a:cs typeface="Crimson Pro"/>
                <a:sym typeface="Crimson Pro"/>
              </a:rPr>
              <a:t>Selain itu, ada kekhawatiran mengenai privasi akibat pengumpulan data pengguna, serta ketergantungan pada koneksi internet untuk beberapa fitur. Meskipun antarmukanya ramah pengguna, pengguna baru sering kesulitan menavigasi berbagai fitur dan pengaturan yang ada.</a:t>
            </a:r>
          </a:p>
        </p:txBody>
      </p:sp>
      <p:sp>
        <p:nvSpPr>
          <p:cNvPr name="Freeform 5" id="5"/>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6" id="6"/>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7" id="7"/>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
        <p:nvSpPr>
          <p:cNvPr name="TextBox 8" id="8"/>
          <p:cNvSpPr txBox="true"/>
          <p:nvPr/>
        </p:nvSpPr>
        <p:spPr>
          <a:xfrm rot="0">
            <a:off x="10767329" y="3134626"/>
            <a:ext cx="6713858" cy="4614015"/>
          </a:xfrm>
          <a:prstGeom prst="rect">
            <a:avLst/>
          </a:prstGeom>
        </p:spPr>
        <p:txBody>
          <a:bodyPr anchor="t" rtlCol="false" tIns="0" lIns="0" bIns="0" rIns="0">
            <a:spAutoFit/>
          </a:bodyPr>
          <a:lstStyle/>
          <a:p>
            <a:pPr algn="l">
              <a:lnSpc>
                <a:spcPts val="3357"/>
              </a:lnSpc>
            </a:pPr>
            <a:r>
              <a:rPr lang="en-US" sz="2415">
                <a:solidFill>
                  <a:srgbClr val="000000"/>
                </a:solidFill>
                <a:latin typeface="Crimson Pro"/>
                <a:ea typeface="Crimson Pro"/>
                <a:cs typeface="Crimson Pro"/>
                <a:sym typeface="Crimson Pro"/>
              </a:rPr>
              <a:t>Kekurangan Linux Ubuntu termasuk kurva belajar yang curam bagi pengguna baru yang beralih dari Windows atau macOS. Beberapa aplikasi populer dan game mungkin tidak memiliki dukungan optimal untuk Linux, dan dukungan perangkat keras kadang terbatas, terutama untuk perangkat baru.</a:t>
            </a:r>
          </a:p>
          <a:p>
            <a:pPr algn="l">
              <a:lnSpc>
                <a:spcPts val="3357"/>
              </a:lnSpc>
            </a:pPr>
          </a:p>
          <a:p>
            <a:pPr algn="l">
              <a:lnSpc>
                <a:spcPts val="3357"/>
              </a:lnSpc>
            </a:pPr>
            <a:r>
              <a:rPr lang="en-US" sz="2415">
                <a:solidFill>
                  <a:srgbClr val="000000"/>
                </a:solidFill>
                <a:latin typeface="Crimson Pro"/>
                <a:ea typeface="Crimson Pro"/>
                <a:cs typeface="Crimson Pro"/>
                <a:sym typeface="Crimson Pro"/>
              </a:rPr>
              <a:t>Selain itu, meskipun ada komunitas aktif, menemukan dukungan untuk masalah spesifik bisa sulit. Beberapa pengguna juga merasa kustomisasi antarmuka lebih kompleks daripada yang diharapkan.</a:t>
            </a:r>
          </a:p>
        </p:txBody>
      </p:sp>
      <p:sp>
        <p:nvSpPr>
          <p:cNvPr name="TextBox 9" id="9"/>
          <p:cNvSpPr txBox="true"/>
          <p:nvPr/>
        </p:nvSpPr>
        <p:spPr>
          <a:xfrm rot="0">
            <a:off x="10336134" y="1612991"/>
            <a:ext cx="6067367" cy="858864"/>
          </a:xfrm>
          <a:prstGeom prst="rect">
            <a:avLst/>
          </a:prstGeom>
        </p:spPr>
        <p:txBody>
          <a:bodyPr anchor="t" rtlCol="false" tIns="0" lIns="0" bIns="0" rIns="0">
            <a:spAutoFit/>
          </a:bodyPr>
          <a:lstStyle/>
          <a:p>
            <a:pPr algn="ctr">
              <a:lnSpc>
                <a:spcPts val="6787"/>
              </a:lnSpc>
            </a:pPr>
            <a:r>
              <a:rPr lang="en-US" sz="4847">
                <a:solidFill>
                  <a:srgbClr val="141619"/>
                </a:solidFill>
                <a:latin typeface="Sugo Classic"/>
                <a:ea typeface="Sugo Classic"/>
                <a:cs typeface="Sugo Classic"/>
                <a:sym typeface="Sugo Classic"/>
              </a:rPr>
              <a:t>Kekurangan Linux Ubuntu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TextBox 4" id="4"/>
          <p:cNvSpPr txBox="true"/>
          <p:nvPr/>
        </p:nvSpPr>
        <p:spPr>
          <a:xfrm rot="0">
            <a:off x="2619345" y="1050882"/>
            <a:ext cx="13049309" cy="183805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PERBANDINGAN</a:t>
            </a:r>
          </a:p>
        </p:txBody>
      </p:sp>
      <p:sp>
        <p:nvSpPr>
          <p:cNvPr name="Freeform 5" id="5"/>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6" id="6"/>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
        <p:nvSpPr>
          <p:cNvPr name="TextBox 7" id="7"/>
          <p:cNvSpPr txBox="true"/>
          <p:nvPr/>
        </p:nvSpPr>
        <p:spPr>
          <a:xfrm rot="0">
            <a:off x="2175176" y="3500663"/>
            <a:ext cx="14164486" cy="5002119"/>
          </a:xfrm>
          <a:prstGeom prst="rect">
            <a:avLst/>
          </a:prstGeom>
        </p:spPr>
        <p:txBody>
          <a:bodyPr anchor="t" rtlCol="false" tIns="0" lIns="0" bIns="0" rIns="0">
            <a:spAutoFit/>
          </a:bodyPr>
          <a:lstStyle/>
          <a:p>
            <a:pPr algn="l">
              <a:lnSpc>
                <a:spcPts val="3635"/>
              </a:lnSpc>
            </a:pPr>
            <a:r>
              <a:rPr lang="en-US" sz="2615">
                <a:solidFill>
                  <a:srgbClr val="000000"/>
                </a:solidFill>
                <a:latin typeface="Crimson Pro"/>
                <a:ea typeface="Crimson Pro"/>
                <a:cs typeface="Crimson Pro"/>
                <a:sym typeface="Crimson Pro"/>
              </a:rPr>
              <a:t>Windows 10 dan Linux Ubuntu memiliki kekurangan masing-masing yang memengaruhi pengalaman pengguna. Windows 10 memerlukan spesifikasi perangkat keras yang cukup tinggi, terutama untuk aplikasi berat, dan sering melakukan pembaruan yang dapat mengganggu serta menyebabkan masalah kompatibilitas. Selain itu, ada kekhawatiran mengenai privasi terkait pengumpulan data pengguna, serta ketergantungan pada koneksi internet untuk beberapa fitur.</a:t>
            </a:r>
          </a:p>
          <a:p>
            <a:pPr algn="l">
              <a:lnSpc>
                <a:spcPts val="3635"/>
              </a:lnSpc>
            </a:pPr>
          </a:p>
          <a:p>
            <a:pPr algn="l">
              <a:lnSpc>
                <a:spcPts val="3635"/>
              </a:lnSpc>
            </a:pPr>
            <a:r>
              <a:rPr lang="en-US" sz="2615">
                <a:solidFill>
                  <a:srgbClr val="000000"/>
                </a:solidFill>
                <a:latin typeface="Crimson Pro"/>
                <a:ea typeface="Crimson Pro"/>
                <a:cs typeface="Crimson Pro"/>
                <a:sym typeface="Crimson Pro"/>
              </a:rPr>
              <a:t>Di sisi lain, Linux Ubuntu memiliki kurva belajar yang curam bagi pengguna baru yang beralih dari sistem operasi lain. Beberapa aplikasi populer dan game mungkin tidak didukung dengan baik, dan dukungan perangkat keras bisa terbatas, terutama untuk perangkat baru. Meskipun komunitasnya aktif, mencari bantuan untuk masalah spesifik dapat menjadi tantangan, dan proses kustomisasi antarmuka mungkin lebih kompleks daripada yang diharapkan.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619345" y="1135537"/>
            <a:ext cx="13049309" cy="183805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KESIMPULAN</a:t>
            </a:r>
          </a:p>
        </p:txBody>
      </p:sp>
      <p:sp>
        <p:nvSpPr>
          <p:cNvPr name="Freeform 4" id="4"/>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5" id="5"/>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6" id="6"/>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
        <p:nvSpPr>
          <p:cNvPr name="TextBox 7" id="7"/>
          <p:cNvSpPr txBox="true"/>
          <p:nvPr/>
        </p:nvSpPr>
        <p:spPr>
          <a:xfrm rot="0">
            <a:off x="2175176" y="3240229"/>
            <a:ext cx="14883196" cy="5262553"/>
          </a:xfrm>
          <a:prstGeom prst="rect">
            <a:avLst/>
          </a:prstGeom>
        </p:spPr>
        <p:txBody>
          <a:bodyPr anchor="t" rtlCol="false" tIns="0" lIns="0" bIns="0" rIns="0">
            <a:spAutoFit/>
          </a:bodyPr>
          <a:lstStyle/>
          <a:p>
            <a:pPr algn="l">
              <a:lnSpc>
                <a:spcPts val="3819"/>
              </a:lnSpc>
            </a:pPr>
            <a:r>
              <a:rPr lang="en-US" sz="2748">
                <a:solidFill>
                  <a:srgbClr val="000000"/>
                </a:solidFill>
                <a:latin typeface="Crimson Pro"/>
                <a:ea typeface="Crimson Pro"/>
                <a:cs typeface="Crimson Pro"/>
                <a:sym typeface="Crimson Pro"/>
              </a:rPr>
              <a:t>Windows 10 dan Linux Ubuntu memiliki kekurangan masing-masing yang memengaruhi pengalaman pengguna. Windows 10 memerlukan spesifikasi perangkat keras yang cukup tinggi, terutama untuk aplikasi berat, dan sering melakukan pembaruan yang dapat mengganggu serta menyebabkan masalah kompatibilitas. Selain itu, ada kekhawatiran mengenai privasi terkait pengumpulan data pengguna, serta ketergantungan pada koneksi internet untuk beberapa fitur. Di sisi lain, Linux Ubuntu memiliki kurva belajar yang curam bagi pengguna baru yang beralih dari sistem operasi lain. Beberapa aplikasi populer dan game mungkin tidak didukung dengan baik, dan dukungan perangkat keras bisa terbatas, terutama untuk perangkat baru. Meskipun komunitasnya aktif, mencari bantuan untuk masalah spesifik dapat menjadi tantangan, dan proses kustomisasi antarmuka mungkin lebih kompleks daripada yang diharapkan.</a:t>
            </a:r>
          </a:p>
          <a:p>
            <a:pPr algn="l">
              <a:lnSpc>
                <a:spcPts val="381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942122" y="1707743"/>
            <a:ext cx="13266145" cy="3697554"/>
          </a:xfrm>
          <a:prstGeom prst="rect">
            <a:avLst/>
          </a:prstGeom>
        </p:spPr>
        <p:txBody>
          <a:bodyPr anchor="t" rtlCol="false" tIns="0" lIns="0" bIns="0" rIns="0">
            <a:spAutoFit/>
          </a:bodyPr>
          <a:lstStyle/>
          <a:p>
            <a:pPr algn="ctr">
              <a:lnSpc>
                <a:spcPts val="29297"/>
              </a:lnSpc>
            </a:pPr>
            <a:r>
              <a:rPr lang="en-US" sz="20927">
                <a:solidFill>
                  <a:srgbClr val="141619"/>
                </a:solidFill>
                <a:latin typeface="Sugo Classic"/>
                <a:ea typeface="Sugo Classic"/>
                <a:cs typeface="Sugo Classic"/>
                <a:sym typeface="Sugo Classic"/>
              </a:rPr>
              <a:t>Terimakasih</a:t>
            </a:r>
          </a:p>
        </p:txBody>
      </p:sp>
      <p:sp>
        <p:nvSpPr>
          <p:cNvPr name="Freeform 4" id="4"/>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5" id="5"/>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DAGVg32irdU</dc:identifier>
  <dcterms:modified xsi:type="dcterms:W3CDTF">2011-08-01T06:04:30Z</dcterms:modified>
  <cp:revision>1</cp:revision>
  <dc:title>Brown and Black Modern Watercolor Presentation</dc:title>
</cp:coreProperties>
</file>